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05" r:id="rId3"/>
    <p:sldId id="318" r:id="rId4"/>
    <p:sldId id="302" r:id="rId5"/>
    <p:sldId id="291" r:id="rId6"/>
    <p:sldId id="320" r:id="rId7"/>
    <p:sldId id="298" r:id="rId8"/>
    <p:sldId id="295" r:id="rId9"/>
    <p:sldId id="314" r:id="rId10"/>
    <p:sldId id="286" r:id="rId11"/>
    <p:sldId id="287" r:id="rId12"/>
    <p:sldId id="276" r:id="rId13"/>
    <p:sldId id="303" r:id="rId14"/>
    <p:sldId id="299" r:id="rId15"/>
    <p:sldId id="263" r:id="rId16"/>
    <p:sldId id="315" r:id="rId17"/>
    <p:sldId id="296" r:id="rId18"/>
    <p:sldId id="29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00CC99"/>
    <a:srgbClr val="0000FF"/>
    <a:srgbClr val="F8F6FE"/>
    <a:srgbClr val="FDFEF6"/>
    <a:srgbClr val="33CC33"/>
    <a:srgbClr val="CCFF99"/>
    <a:srgbClr val="99FF99"/>
    <a:srgbClr val="66FF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Освіта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1"/>
          <c:order val="1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Вища освіта (17 чол.) </c:v>
                </c:pt>
                <c:pt idx="1">
                  <c:v>Неповна освіта (9 чол.)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D1-4357-84F5-AE9AC716C959}"/>
            </c:ext>
          </c:extLst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Вища освіта (17 чол.) </c:v>
                </c:pt>
                <c:pt idx="1">
                  <c:v>Неповна освіта (9 чол.)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D1-4357-84F5-AE9AC716C95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6884892189765734"/>
          <c:y val="0.41652759412639984"/>
          <c:w val="0.41158749491654922"/>
          <c:h val="0.42270828081264633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Стаж роботи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Лист1!$B$23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Лист1!$A$24:$A$27</c:f>
              <c:strCache>
                <c:ptCount val="4"/>
                <c:pt idx="0">
                  <c:v>0-5 років (2 чол.)</c:v>
                </c:pt>
                <c:pt idx="1">
                  <c:v>5-10 років (3 чол.)</c:v>
                </c:pt>
                <c:pt idx="2">
                  <c:v>10-15 років (3 чол.)</c:v>
                </c:pt>
                <c:pt idx="3">
                  <c:v>більше 15 років (18 чол.)</c:v>
                </c:pt>
              </c:strCache>
            </c:strRef>
          </c:cat>
          <c:val>
            <c:numRef>
              <c:f>Лист1!$B$24:$B$27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44-4D01-BD9C-D940344E627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1706806326356478"/>
          <c:y val="0.26775131484087078"/>
          <c:w val="0.38293193673643522"/>
          <c:h val="0.67405851523417648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Категорії, звання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Лист1!$B$29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Лист1!$A$30:$A$35</c:f>
              <c:strCache>
                <c:ptCount val="6"/>
                <c:pt idx="0">
                  <c:v>Вища (7 чол.)</c:v>
                </c:pt>
                <c:pt idx="1">
                  <c:v>І категорія (3 чол.)</c:v>
                </c:pt>
                <c:pt idx="2">
                  <c:v>ІІ категорія (5 чол.)</c:v>
                </c:pt>
                <c:pt idx="3">
                  <c:v>Спеціаліст (6 чол.)</c:v>
                </c:pt>
                <c:pt idx="4">
                  <c:v>Звання "Вихователь-методист" (4 чол.)</c:v>
                </c:pt>
                <c:pt idx="5">
                  <c:v>Звання "Старший вихователь" (1 чол.)</c:v>
                </c:pt>
              </c:strCache>
            </c:strRef>
          </c:cat>
          <c:val>
            <c:numRef>
              <c:f>Лист1!$B$30:$B$35</c:f>
              <c:numCache>
                <c:formatCode>General</c:formatCode>
                <c:ptCount val="6"/>
                <c:pt idx="0">
                  <c:v>7</c:v>
                </c:pt>
                <c:pt idx="1">
                  <c:v>3</c:v>
                </c:pt>
                <c:pt idx="2">
                  <c:v>5</c:v>
                </c:pt>
                <c:pt idx="3">
                  <c:v>6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22-41A1-95C8-B07925C03A7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0337469816272971"/>
          <c:y val="0.20055888223552895"/>
          <c:w val="0.39662530183727035"/>
          <c:h val="0.79944111776447102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:\новий\IMG-d0af32362bbc5fa62415bd496b202307-V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" t="22758" r="3128" b="30601"/>
          <a:stretch/>
        </p:blipFill>
        <p:spPr bwMode="auto">
          <a:xfrm>
            <a:off x="368659" y="632255"/>
            <a:ext cx="7822841" cy="5435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82702" y="6160335"/>
            <a:ext cx="2767693" cy="4904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uk-UA" sz="1400" b="1" dirty="0">
                <a:solidFill>
                  <a:srgbClr val="002060"/>
                </a:solidFill>
                <a:latin typeface="Bookman Old Style" pitchFamily="18" charset="0"/>
              </a:rPr>
              <a:t>Всього працівників: 59</a:t>
            </a:r>
            <a:endParaRPr lang="ru-RU" sz="1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8" name="Заголовок 8"/>
          <p:cNvSpPr>
            <a:spLocks noGrp="1"/>
          </p:cNvSpPr>
          <p:nvPr>
            <p:ph type="title"/>
          </p:nvPr>
        </p:nvSpPr>
        <p:spPr>
          <a:xfrm>
            <a:off x="5134708" y="6208193"/>
            <a:ext cx="2751992" cy="3420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uk-UA" sz="1400" b="1" dirty="0">
                <a:solidFill>
                  <a:srgbClr val="002060"/>
                </a:solidFill>
                <a:latin typeface="Bookman Old Style" pitchFamily="18" charset="0"/>
              </a:rPr>
              <a:t>Педагогічних працівників: 29</a:t>
            </a:r>
            <a:endParaRPr lang="ru-RU" sz="1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43375" y="128846"/>
            <a:ext cx="4933950" cy="15666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dirty="0">
                <a:solidFill>
                  <a:srgbClr val="0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ГОЛОВНИЙ ПРИНЦИП РОБОТИ КОЛЕКТИВУ ДНЗ №2:</a:t>
            </a:r>
            <a:endPara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200" b="1" dirty="0">
                <a:solidFill>
                  <a:srgbClr val="0070C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« Дитячий садок – це особистий дім дитини </a:t>
            </a:r>
            <a:endParaRPr lang="ru-RU" sz="800" dirty="0">
              <a:solidFill>
                <a:srgbClr val="0070C0"/>
              </a:solidFill>
              <a:latin typeface="Bookman Old Style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200" b="1" dirty="0">
                <a:solidFill>
                  <a:srgbClr val="0070C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і в ньому вона справжній власник»</a:t>
            </a:r>
            <a:endParaRPr lang="uk-UA" sz="1600" dirty="0">
              <a:solidFill>
                <a:srgbClr val="0070C0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G_526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016" y="249534"/>
            <a:ext cx="4633112" cy="3184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loud"/>
          <p:cNvSpPr txBox="1">
            <a:spLocks noChangeAspect="1" noEditPoints="1" noChangeArrowheads="1"/>
          </p:cNvSpPr>
          <p:nvPr/>
        </p:nvSpPr>
        <p:spPr bwMode="auto">
          <a:xfrm>
            <a:off x="2612572" y="2712722"/>
            <a:ext cx="2246811" cy="794231"/>
          </a:xfrm>
          <a:custGeom>
            <a:avLst/>
            <a:gdLst>
              <a:gd name="T0" fmla="*/ 8711 w 21600"/>
              <a:gd name="T1" fmla="*/ 876300 h 21600"/>
              <a:gd name="T2" fmla="*/ 1404144 w 21600"/>
              <a:gd name="T3" fmla="*/ 1750734 h 21600"/>
              <a:gd name="T4" fmla="*/ 2805948 w 21600"/>
              <a:gd name="T5" fmla="*/ 876300 h 21600"/>
              <a:gd name="T6" fmla="*/ 1404144 w 21600"/>
              <a:gd name="T7" fmla="*/ 10020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7500" lnSpcReduction="2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 </a:t>
            </a:r>
            <a:r>
              <a:rPr lang="uk-UA" altLang="en-US" sz="3000" b="1" noProof="0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ea typeface="+mj-ea"/>
                <a:cs typeface="+mj-cs"/>
              </a:rPr>
              <a:t>Палички </a:t>
            </a:r>
            <a:r>
              <a:rPr lang="uk-UA" altLang="en-US" sz="3000" b="1" noProof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ea typeface="+mj-ea"/>
                <a:cs typeface="+mj-cs"/>
              </a:rPr>
              <a:t>Кьюізенера</a:t>
            </a:r>
            <a:endParaRPr kumimoji="0" lang="ru-RU" altLang="en-US" sz="3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8" name="Picture 6" descr="IMG_88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1384" y="2020745"/>
            <a:ext cx="4038600" cy="2733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loud"/>
          <p:cNvSpPr txBox="1">
            <a:spLocks noChangeAspect="1" noEditPoints="1" noChangeArrowheads="1"/>
          </p:cNvSpPr>
          <p:nvPr/>
        </p:nvSpPr>
        <p:spPr bwMode="auto">
          <a:xfrm>
            <a:off x="5446842" y="892869"/>
            <a:ext cx="3262412" cy="1155006"/>
          </a:xfrm>
          <a:custGeom>
            <a:avLst/>
            <a:gdLst>
              <a:gd name="T0" fmla="*/ 8711 w 21600"/>
              <a:gd name="T1" fmla="*/ 876300 h 21600"/>
              <a:gd name="T2" fmla="*/ 1404144 w 21600"/>
              <a:gd name="T3" fmla="*/ 1750734 h 21600"/>
              <a:gd name="T4" fmla="*/ 2805948 w 21600"/>
              <a:gd name="T5" fmla="*/ 876300 h 21600"/>
              <a:gd name="T6" fmla="*/ 1404144 w 21600"/>
              <a:gd name="T7" fmla="*/ 10020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 </a:t>
            </a:r>
            <a:r>
              <a:rPr lang="uk-UA" altLang="en-US" sz="1200" b="1" noProof="0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ea typeface="+mj-ea"/>
                <a:cs typeface="+mj-cs"/>
              </a:rPr>
              <a:t>Блоки </a:t>
            </a:r>
            <a:r>
              <a:rPr lang="uk-UA" altLang="en-US" sz="1200" b="1" noProof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ea typeface="+mj-ea"/>
                <a:cs typeface="+mj-cs"/>
              </a:rPr>
              <a:t>Дьєниша</a:t>
            </a:r>
            <a:endParaRPr kumimoji="0" lang="ru-RU" altLang="en-US" sz="12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11" name="Содержимое 3" descr="C:\Users\sadik\Desktop\P91114-112740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016" y="3673137"/>
            <a:ext cx="4667795" cy="2885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loud"/>
          <p:cNvSpPr txBox="1">
            <a:spLocks noChangeAspect="1" noEditPoints="1" noChangeArrowheads="1"/>
          </p:cNvSpPr>
          <p:nvPr/>
        </p:nvSpPr>
        <p:spPr bwMode="auto">
          <a:xfrm>
            <a:off x="1273964" y="5836339"/>
            <a:ext cx="2677215" cy="1021661"/>
          </a:xfrm>
          <a:custGeom>
            <a:avLst/>
            <a:gdLst>
              <a:gd name="T0" fmla="*/ 8711 w 21600"/>
              <a:gd name="T1" fmla="*/ 876300 h 21600"/>
              <a:gd name="T2" fmla="*/ 1404144 w 21600"/>
              <a:gd name="T3" fmla="*/ 1750734 h 21600"/>
              <a:gd name="T4" fmla="*/ 2805948 w 21600"/>
              <a:gd name="T5" fmla="*/ 876300 h 21600"/>
              <a:gd name="T6" fmla="*/ 1404144 w 21600"/>
              <a:gd name="T7" fmla="*/ 10020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 </a:t>
            </a:r>
            <a:r>
              <a:rPr kumimoji="0" lang="uk-UA" altLang="en-US" sz="1200" b="1" u="none" strike="noStrike" kern="1200" cap="none" spc="0" normalizeH="0" baseline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Читання</a:t>
            </a:r>
            <a:r>
              <a:rPr kumimoji="0" lang="uk-UA" altLang="en-US" sz="1200" b="1" u="none" strike="noStrike" kern="1200" cap="none" spc="0" normalizeH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дітей за методикою Л.</a:t>
            </a:r>
            <a:r>
              <a:rPr kumimoji="0" lang="uk-UA" altLang="en-US" sz="1200" b="1" u="none" strike="noStrike" kern="1200" cap="none" spc="0" normalizeH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Шелестової</a:t>
            </a:r>
            <a:endParaRPr kumimoji="0" lang="ru-RU" altLang="en-US" sz="12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Metodist\Desktop\презен управт\фото\фото ДНЗ №2\IMG_8322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7350" y="1195034"/>
            <a:ext cx="3588936" cy="4432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Объект 8" descr="D:\всі фото\В.А\IMG_20191120_111316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7" t="12038" r="845" b="14467"/>
          <a:stretch/>
        </p:blipFill>
        <p:spPr bwMode="auto">
          <a:xfrm>
            <a:off x="289896" y="229856"/>
            <a:ext cx="4488933" cy="3024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loud"/>
          <p:cNvSpPr txBox="1">
            <a:spLocks noChangeAspect="1" noEditPoints="1" noChangeArrowheads="1"/>
          </p:cNvSpPr>
          <p:nvPr/>
        </p:nvSpPr>
        <p:spPr bwMode="auto">
          <a:xfrm>
            <a:off x="1356109" y="2604199"/>
            <a:ext cx="2530091" cy="770373"/>
          </a:xfrm>
          <a:custGeom>
            <a:avLst/>
            <a:gdLst>
              <a:gd name="T0" fmla="*/ 8711 w 21600"/>
              <a:gd name="T1" fmla="*/ 876300 h 21600"/>
              <a:gd name="T2" fmla="*/ 1404144 w 21600"/>
              <a:gd name="T3" fmla="*/ 1750734 h 21600"/>
              <a:gd name="T4" fmla="*/ 2805948 w 21600"/>
              <a:gd name="T5" fmla="*/ 876300 h 21600"/>
              <a:gd name="T6" fmla="*/ 1404144 w 21600"/>
              <a:gd name="T7" fmla="*/ 10020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400" b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ru-RU" altLang="en-US" sz="1200" b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Використання</a:t>
            </a:r>
            <a:r>
              <a:rPr kumimoji="0" lang="ru-RU" altLang="en-US" sz="1200" b="1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ru-RU" altLang="en-US" sz="1200" b="1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кубиків</a:t>
            </a:r>
            <a:r>
              <a:rPr kumimoji="0" lang="ru-RU" altLang="en-US" sz="1200" b="1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ru-RU" altLang="en-US" sz="1200" b="1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Нікітіних</a:t>
            </a:r>
            <a:endParaRPr kumimoji="0" lang="ru-RU" altLang="en-US" sz="12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1" name="Cloud"/>
          <p:cNvSpPr txBox="1">
            <a:spLocks noChangeAspect="1" noEditPoints="1" noChangeArrowheads="1"/>
          </p:cNvSpPr>
          <p:nvPr/>
        </p:nvSpPr>
        <p:spPr bwMode="auto">
          <a:xfrm>
            <a:off x="6287589" y="5001568"/>
            <a:ext cx="2246811" cy="691661"/>
          </a:xfrm>
          <a:custGeom>
            <a:avLst/>
            <a:gdLst>
              <a:gd name="T0" fmla="*/ 8711 w 21600"/>
              <a:gd name="T1" fmla="*/ 876300 h 21600"/>
              <a:gd name="T2" fmla="*/ 1404144 w 21600"/>
              <a:gd name="T3" fmla="*/ 1750734 h 21600"/>
              <a:gd name="T4" fmla="*/ 2805948 w 21600"/>
              <a:gd name="T5" fmla="*/ 876300 h 21600"/>
              <a:gd name="T6" fmla="*/ 1404144 w 21600"/>
              <a:gd name="T7" fmla="*/ 10020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400" b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 </a:t>
            </a:r>
            <a:r>
              <a:rPr kumimoji="0" lang="uk-UA" altLang="en-US" sz="1400" b="1" u="none" strike="noStrike" kern="1200" cap="none" spc="0" normalizeH="0" baseline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uk-UA" altLang="en-US" sz="1200" b="1" u="none" strike="noStrike" kern="1200" cap="none" spc="0" normalizeH="0" baseline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Коректурні таблиці</a:t>
            </a:r>
            <a:endParaRPr kumimoji="0" lang="ru-RU" altLang="en-US" sz="12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12" name="Рисунок 11" descr="C:\Users\sadik\Desktop\DSCN48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89" y="3565663"/>
            <a:ext cx="4530681" cy="3074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loud"/>
          <p:cNvSpPr txBox="1">
            <a:spLocks noChangeAspect="1" noEditPoints="1" noChangeArrowheads="1"/>
          </p:cNvSpPr>
          <p:nvPr/>
        </p:nvSpPr>
        <p:spPr bwMode="auto">
          <a:xfrm>
            <a:off x="3894572" y="5747657"/>
            <a:ext cx="2059913" cy="859972"/>
          </a:xfrm>
          <a:custGeom>
            <a:avLst/>
            <a:gdLst>
              <a:gd name="T0" fmla="*/ 8711 w 21600"/>
              <a:gd name="T1" fmla="*/ 876300 h 21600"/>
              <a:gd name="T2" fmla="*/ 1404144 w 21600"/>
              <a:gd name="T3" fmla="*/ 1750734 h 21600"/>
              <a:gd name="T4" fmla="*/ 2805948 w 21600"/>
              <a:gd name="T5" fmla="*/ 876300 h 21600"/>
              <a:gd name="T6" fmla="*/ 1404144 w 21600"/>
              <a:gd name="T7" fmla="*/ 10020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400" b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 </a:t>
            </a:r>
            <a:r>
              <a:rPr kumimoji="0" lang="uk-UA" altLang="en-US" sz="1400" b="1" u="none" strike="noStrike" kern="1200" cap="none" spc="0" normalizeH="0" baseline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uk-UA" altLang="en-US" sz="1300" b="1" u="none" strike="noStrike" kern="1200" cap="none" spc="0" normalizeH="0" baseline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Дидактична</a:t>
            </a:r>
            <a:r>
              <a:rPr kumimoji="0" lang="uk-UA" altLang="en-US" sz="1300" b="1" u="none" strike="noStrike" kern="1200" cap="none" spc="0" normalizeH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пісочниця</a:t>
            </a:r>
            <a:endParaRPr kumimoji="0" lang="ru-RU" altLang="en-US" sz="13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sadik\Desktop\IMG-7cb6002feb5a2571eecc5dbf719a9473-V.jpg"/>
          <p:cNvPicPr/>
          <p:nvPr/>
        </p:nvPicPr>
        <p:blipFill rotWithShape="1">
          <a:blip r:embed="rId2"/>
          <a:srcRect l="605" t="32599" r="3872" b="1692"/>
          <a:stretch/>
        </p:blipFill>
        <p:spPr bwMode="auto">
          <a:xfrm>
            <a:off x="4853699" y="3546232"/>
            <a:ext cx="3922748" cy="3159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IMG_20170601_1022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765" y="3793447"/>
            <a:ext cx="3884993" cy="2843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97224" y="0"/>
            <a:ext cx="3429001" cy="950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«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Черех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рух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і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гру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 - до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формування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людини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майбутнього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…»</a:t>
            </a:r>
            <a:b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         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М.Єфименко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10" name="Рисунок 9" descr="C:\Users\sadik\Desktop\Новая папка (2)\IMG-25c50b65e51a34d6e94d6237edf79ec8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0248" y="347577"/>
            <a:ext cx="3944471" cy="3101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sadik\Desktop\Новая папка (2)\IMG-e5513fed1a129cda8a75e586dea281bf-V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765" y="891124"/>
            <a:ext cx="3935506" cy="2748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226" y="190024"/>
            <a:ext cx="3613639" cy="1522633"/>
          </a:xfrm>
        </p:spPr>
        <p:txBody>
          <a:bodyPr>
            <a:normAutofit/>
          </a:bodyPr>
          <a:lstStyle/>
          <a:p>
            <a:pPr algn="ctr"/>
            <a:r>
              <a:rPr lang="uk-UA" sz="1400" b="1" dirty="0">
                <a:solidFill>
                  <a:srgbClr val="002060"/>
                </a:solidFill>
                <a:latin typeface="Bookman Old Style" pitchFamily="18" charset="0"/>
              </a:rPr>
              <a:t>Практичний психолог здійснює супровід дошкільників з моменту адаптації  до нових умов і до готовності дітей до навчання в школі </a:t>
            </a:r>
            <a:endParaRPr lang="ru-RU" sz="1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C:\Users\sadik\Desktop\DSC_93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3803" y="3437846"/>
            <a:ext cx="4085220" cy="3420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sadik\Desktop\DSC_88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4333" y="161190"/>
            <a:ext cx="4009292" cy="3191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45726" y="1450730"/>
            <a:ext cx="3821828" cy="7473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latin typeface="Bookman Old Style" panose="02050604050505020204" pitchFamily="18" charset="0"/>
              </a:rPr>
              <a:t> Працює за власними </a:t>
            </a:r>
            <a:r>
              <a:rPr lang="uk-UA" sz="1200" b="1" dirty="0" err="1">
                <a:latin typeface="Bookman Old Style" panose="02050604050505020204" pitchFamily="18" charset="0"/>
              </a:rPr>
              <a:t>корекційно-розвитковими</a:t>
            </a:r>
            <a:r>
              <a:rPr lang="uk-UA" sz="1200" b="1" dirty="0">
                <a:latin typeface="Bookman Old Style" panose="02050604050505020204" pitchFamily="18" charset="0"/>
              </a:rPr>
              <a:t> програмами</a:t>
            </a:r>
          </a:p>
          <a:p>
            <a:pPr indent="-342900" algn="ctr"/>
            <a:endParaRPr lang="uk-UA" sz="1200" b="1" dirty="0">
              <a:latin typeface="Bookman Old Style" panose="0205060405050502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8657" y="2288931"/>
            <a:ext cx="3821828" cy="7473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latin typeface="Bookman Old Style" panose="02050604050505020204" pitchFamily="18" charset="0"/>
              </a:rPr>
              <a:t> Пройшла фахові навчання і отримала </a:t>
            </a:r>
            <a:r>
              <a:rPr lang="uk-UA" sz="1200" b="1" dirty="0" err="1">
                <a:latin typeface="Bookman Old Style" panose="02050604050505020204" pitchFamily="18" charset="0"/>
              </a:rPr>
              <a:t>сертифікаціції</a:t>
            </a:r>
            <a:r>
              <a:rPr lang="uk-UA" sz="1200" b="1" dirty="0">
                <a:latin typeface="Bookman Old Style" panose="02050604050505020204" pitchFamily="18" charset="0"/>
              </a:rPr>
              <a:t> на всі види роботи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0042" y="3135922"/>
            <a:ext cx="3821828" cy="7473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latin typeface="Bookman Old Style" panose="02050604050505020204" pitchFamily="18" charset="0"/>
              </a:rPr>
              <a:t> Впроваджує сучасні стандарти  інклюзивного супроводу дітей з особливими освітніми потребами</a:t>
            </a:r>
          </a:p>
          <a:p>
            <a:pPr indent="-342900" algn="ctr"/>
            <a:endParaRPr lang="uk-UA" sz="1200" b="1" dirty="0">
              <a:latin typeface="Bookman Old Style" panose="02050604050505020204" pitchFamily="18" charset="0"/>
            </a:endParaRPr>
          </a:p>
        </p:txBody>
      </p:sp>
      <p:pic>
        <p:nvPicPr>
          <p:cNvPr id="12" name="Рисунок 11" descr="C:\Users\sadik\Desktop\DSC_89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78" y="4132384"/>
            <a:ext cx="4186753" cy="2567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:\Users\sadik\Desktop\фото на семінар школа\DSCN436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3920" y="3367691"/>
            <a:ext cx="4358794" cy="3111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sadik\Desktop\3292701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3064" y="323852"/>
            <a:ext cx="4358794" cy="290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sadik\Desktop\206768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576" y="3411585"/>
            <a:ext cx="4266539" cy="3024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C:\Users\Metodist\Desktop\DSC_977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5230" b="13865"/>
          <a:stretch>
            <a:fillRect/>
          </a:stretch>
        </p:blipFill>
        <p:spPr bwMode="auto">
          <a:xfrm>
            <a:off x="152399" y="239129"/>
            <a:ext cx="4184470" cy="2991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sadik\Desktop\IMG_20191120_120947.jpg"/>
          <p:cNvPicPr/>
          <p:nvPr/>
        </p:nvPicPr>
        <p:blipFill>
          <a:blip r:embed="rId2" cstate="print">
            <a:lum contrast="10000"/>
          </a:blip>
          <a:srcRect r="31832" b="8742"/>
          <a:stretch>
            <a:fillRect/>
          </a:stretch>
        </p:blipFill>
        <p:spPr bwMode="auto">
          <a:xfrm>
            <a:off x="283860" y="167055"/>
            <a:ext cx="3830940" cy="2926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G:\IMG-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424" y="3287486"/>
            <a:ext cx="4265033" cy="3245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C:\Users\sadik\Desktop\Новая папка\IMG-9b6f47231556d1ecc20836b482354fa1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9777" y="175846"/>
            <a:ext cx="4431323" cy="2963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Содержимое 3" descr="C:\Users\Metodist\Desktop\IMG_8325.jpeg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322" y="3219191"/>
            <a:ext cx="3137647" cy="3469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4635855" y="2794302"/>
            <a:ext cx="3676002" cy="6187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-342900" algn="ctr"/>
            <a:r>
              <a:rPr lang="uk-UA" sz="1200" b="1" dirty="0">
                <a:latin typeface="Bookman Old Style" panose="02050604050505020204" pitchFamily="18" charset="0"/>
              </a:rPr>
              <a:t> </a:t>
            </a:r>
            <a:r>
              <a:rPr lang="uk-UA" sz="1200" b="1" dirty="0" err="1">
                <a:latin typeface="Bookman Old Style" panose="02050604050505020204" pitchFamily="18" charset="0"/>
              </a:rPr>
              <a:t>Корекційно-розвиткові</a:t>
            </a:r>
            <a:r>
              <a:rPr lang="uk-UA" sz="1200" b="1" dirty="0">
                <a:latin typeface="Bookman Old Style" panose="02050604050505020204" pitchFamily="18" charset="0"/>
              </a:rPr>
              <a:t> заняття</a:t>
            </a:r>
          </a:p>
          <a:p>
            <a:pPr indent="-342900" algn="ctr"/>
            <a:r>
              <a:rPr lang="uk-UA" sz="1200" b="1" dirty="0">
                <a:latin typeface="Bookman Old Style" panose="02050604050505020204" pitchFamily="18" charset="0"/>
              </a:rPr>
              <a:t> з вчителями-дефектологами</a:t>
            </a:r>
          </a:p>
        </p:txBody>
      </p:sp>
      <p:sp>
        <p:nvSpPr>
          <p:cNvPr id="13" name="Cloud"/>
          <p:cNvSpPr txBox="1">
            <a:spLocks noChangeAspect="1" noEditPoints="1" noChangeArrowheads="1"/>
          </p:cNvSpPr>
          <p:nvPr/>
        </p:nvSpPr>
        <p:spPr bwMode="auto">
          <a:xfrm>
            <a:off x="335773" y="2759238"/>
            <a:ext cx="2181497" cy="772325"/>
          </a:xfrm>
          <a:custGeom>
            <a:avLst/>
            <a:gdLst>
              <a:gd name="T0" fmla="*/ 8711 w 21600"/>
              <a:gd name="T1" fmla="*/ 876300 h 21600"/>
              <a:gd name="T2" fmla="*/ 1404144 w 21600"/>
              <a:gd name="T3" fmla="*/ 1750734 h 21600"/>
              <a:gd name="T4" fmla="*/ 2805948 w 21600"/>
              <a:gd name="T5" fmla="*/ 876300 h 21600"/>
              <a:gd name="T6" fmla="*/ 1404144 w 21600"/>
              <a:gd name="T7" fmla="*/ 10020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 </a:t>
            </a:r>
            <a:r>
              <a:rPr kumimoji="0" lang="uk-UA" altLang="en-US" sz="1200" b="1" i="1" u="none" strike="noStrike" kern="1200" cap="none" spc="0" normalizeH="0" baseline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Су-джок</a:t>
            </a:r>
            <a:r>
              <a:rPr kumimoji="0" lang="uk-UA" altLang="en-US" sz="1200" b="1" i="1" u="none" strike="noStrike" kern="1200" cap="none" spc="0" normalizeH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терапія</a:t>
            </a:r>
            <a:endParaRPr kumimoji="0" lang="ru-RU" altLang="en-US" sz="12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Metodist\Desktop\IMG_8328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28" y="140677"/>
            <a:ext cx="2998179" cy="2980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sadik\Desktop\IMG_8329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8934" y="3191263"/>
            <a:ext cx="2927838" cy="3474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4" descr="C:\Users\User\Music\Saved Games\Desktop\IMG_4589.JPG"/>
          <p:cNvPicPr>
            <a:picLocks noChangeAspect="1" noChangeArrowheads="1"/>
          </p:cNvPicPr>
          <p:nvPr/>
        </p:nvPicPr>
        <p:blipFill>
          <a:blip r:embed="rId4" cstate="print"/>
          <a:srcRect l="2582" t="16670" r="1697" b="8070"/>
          <a:stretch>
            <a:fillRect/>
          </a:stretch>
        </p:blipFill>
        <p:spPr bwMode="auto">
          <a:xfrm>
            <a:off x="215152" y="268939"/>
            <a:ext cx="4840735" cy="2850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SDC1557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046" y="3630705"/>
            <a:ext cx="4652683" cy="296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3" descr="C:\Users\User\Music\Saved Games\Desktop\IMG_4599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4619" y="1603787"/>
            <a:ext cx="1820487" cy="2423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loud"/>
          <p:cNvSpPr txBox="1">
            <a:spLocks noChangeAspect="1" noEditPoints="1" noChangeArrowheads="1"/>
          </p:cNvSpPr>
          <p:nvPr/>
        </p:nvSpPr>
        <p:spPr bwMode="auto">
          <a:xfrm>
            <a:off x="1047950" y="2442715"/>
            <a:ext cx="2181497" cy="772325"/>
          </a:xfrm>
          <a:custGeom>
            <a:avLst/>
            <a:gdLst>
              <a:gd name="T0" fmla="*/ 8711 w 21600"/>
              <a:gd name="T1" fmla="*/ 876300 h 21600"/>
              <a:gd name="T2" fmla="*/ 1404144 w 21600"/>
              <a:gd name="T3" fmla="*/ 1750734 h 21600"/>
              <a:gd name="T4" fmla="*/ 2805948 w 21600"/>
              <a:gd name="T5" fmla="*/ 876300 h 21600"/>
              <a:gd name="T6" fmla="*/ 1404144 w 21600"/>
              <a:gd name="T7" fmla="*/ 10020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uk-UA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Пальчикова гімнастика</a:t>
            </a:r>
            <a:endParaRPr kumimoji="0" lang="ru-RU" altLang="en-US" sz="12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3" name="Cloud"/>
          <p:cNvSpPr txBox="1">
            <a:spLocks noChangeAspect="1" noEditPoints="1" noChangeArrowheads="1"/>
          </p:cNvSpPr>
          <p:nvPr/>
        </p:nvSpPr>
        <p:spPr bwMode="auto">
          <a:xfrm>
            <a:off x="945373" y="6085675"/>
            <a:ext cx="2290196" cy="772325"/>
          </a:xfrm>
          <a:custGeom>
            <a:avLst/>
            <a:gdLst>
              <a:gd name="T0" fmla="*/ 8711 w 21600"/>
              <a:gd name="T1" fmla="*/ 876300 h 21600"/>
              <a:gd name="T2" fmla="*/ 1404144 w 21600"/>
              <a:gd name="T3" fmla="*/ 1750734 h 21600"/>
              <a:gd name="T4" fmla="*/ 2805948 w 21600"/>
              <a:gd name="T5" fmla="*/ 876300 h 21600"/>
              <a:gd name="T6" fmla="*/ 1404144 w 21600"/>
              <a:gd name="T7" fmla="*/ 10020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uk-UA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Комплекс вправ </a:t>
            </a:r>
            <a:r>
              <a:rPr kumimoji="0" lang="uk-UA" alt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дляочей</a:t>
            </a:r>
            <a:endParaRPr kumimoji="0" lang="ru-RU" altLang="en-US" sz="12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7" name="Cloud"/>
          <p:cNvSpPr txBox="1">
            <a:spLocks noChangeAspect="1" noEditPoints="1" noChangeArrowheads="1"/>
          </p:cNvSpPr>
          <p:nvPr/>
        </p:nvSpPr>
        <p:spPr bwMode="auto">
          <a:xfrm>
            <a:off x="6849208" y="2744583"/>
            <a:ext cx="2180491" cy="772325"/>
          </a:xfrm>
          <a:custGeom>
            <a:avLst/>
            <a:gdLst>
              <a:gd name="T0" fmla="*/ 8711 w 21600"/>
              <a:gd name="T1" fmla="*/ 876300 h 21600"/>
              <a:gd name="T2" fmla="*/ 1404144 w 21600"/>
              <a:gd name="T3" fmla="*/ 1750734 h 21600"/>
              <a:gd name="T4" fmla="*/ 2805948 w 21600"/>
              <a:gd name="T5" fmla="*/ 876300 h 21600"/>
              <a:gd name="T6" fmla="*/ 1404144 w 21600"/>
              <a:gd name="T7" fmla="*/ 10020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Заняття на </a:t>
            </a:r>
            <a:r>
              <a:rPr kumimoji="0" lang="uk-UA" alt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офтальмотренажерах</a:t>
            </a:r>
            <a:endParaRPr kumimoji="0" lang="ru-RU" altLang="en-US" sz="12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21" name="Cloud"/>
          <p:cNvSpPr txBox="1">
            <a:spLocks noChangeAspect="1" noEditPoints="1" noChangeArrowheads="1"/>
          </p:cNvSpPr>
          <p:nvPr/>
        </p:nvSpPr>
        <p:spPr bwMode="auto">
          <a:xfrm>
            <a:off x="4535565" y="3793801"/>
            <a:ext cx="1443204" cy="549600"/>
          </a:xfrm>
          <a:custGeom>
            <a:avLst/>
            <a:gdLst>
              <a:gd name="T0" fmla="*/ 8711 w 21600"/>
              <a:gd name="T1" fmla="*/ 876300 h 21600"/>
              <a:gd name="T2" fmla="*/ 1404144 w 21600"/>
              <a:gd name="T3" fmla="*/ 1750734 h 21600"/>
              <a:gd name="T4" fmla="*/ 2805948 w 21600"/>
              <a:gd name="T5" fmla="*/ 876300 h 21600"/>
              <a:gd name="T6" fmla="*/ 1404144 w 21600"/>
              <a:gd name="T7" fmla="*/ 10020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uk-UA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CC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uk-UA" altLang="en-US" sz="13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Пальмінг</a:t>
            </a:r>
            <a:endParaRPr kumimoji="0" lang="ru-RU" altLang="en-US" sz="13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957" y="233241"/>
            <a:ext cx="4945674" cy="1325563"/>
          </a:xfrm>
        </p:spPr>
        <p:txBody>
          <a:bodyPr>
            <a:noAutofit/>
          </a:bodyPr>
          <a:lstStyle/>
          <a:p>
            <a:r>
              <a:rPr lang="uk-UA" sz="1600" b="1" dirty="0">
                <a:solidFill>
                  <a:srgbClr val="002060"/>
                </a:solidFill>
                <a:latin typeface="Bookman Old Style" pitchFamily="18" charset="0"/>
              </a:rPr>
              <a:t>Де чути гамір і дзвінкий веселий сміх,</a:t>
            </a:r>
            <a:br>
              <a:rPr lang="uk-UA" sz="16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uk-UA" sz="1600" b="1" dirty="0">
                <a:solidFill>
                  <a:srgbClr val="002060"/>
                </a:solidFill>
                <a:latin typeface="Bookman Old Style" pitchFamily="18" charset="0"/>
              </a:rPr>
              <a:t>Де граються дорослі і малі,</a:t>
            </a:r>
            <a:br>
              <a:rPr lang="uk-UA" sz="16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uk-UA" sz="1600" b="1" dirty="0">
                <a:solidFill>
                  <a:srgbClr val="002060"/>
                </a:solidFill>
                <a:latin typeface="Bookman Old Style" pitchFamily="18" charset="0"/>
              </a:rPr>
              <a:t>Де вчать, виховують в любові </a:t>
            </a:r>
            <a:r>
              <a:rPr lang="uk-UA" sz="1600" b="1" dirty="0" err="1">
                <a:solidFill>
                  <a:srgbClr val="002060"/>
                </a:solidFill>
                <a:latin typeface="Bookman Old Style" pitchFamily="18" charset="0"/>
              </a:rPr>
              <a:t>дітвору-</a:t>
            </a:r>
            <a:br>
              <a:rPr lang="uk-UA" sz="16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uk-UA" sz="1600" b="1" dirty="0">
                <a:solidFill>
                  <a:srgbClr val="002060"/>
                </a:solidFill>
                <a:latin typeface="Bookman Old Style" pitchFamily="18" charset="0"/>
              </a:rPr>
              <a:t>У нашому дитячому садку!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C:\Users\sadik\Desktop\Новая папка\IMG-99d37532e2d680d05f5574d2fd3e8511-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555" y="1714500"/>
            <a:ext cx="4070768" cy="4250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sadik\Desktop\Новая папка\IMG-80b7b46132fb136ca7cf65a1b88eeb07-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1955" y="1266092"/>
            <a:ext cx="3369689" cy="4664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845" y="326570"/>
            <a:ext cx="2534698" cy="1817915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err="1">
                <a:solidFill>
                  <a:srgbClr val="002060"/>
                </a:solidFill>
                <a:latin typeface="Bookman Old Style" pitchFamily="18" charset="0"/>
              </a:rPr>
              <a:t>Дошкільнята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 разом </a:t>
            </a:r>
            <a:r>
              <a:rPr lang="ru-RU" sz="1400" b="1" dirty="0" err="1">
                <a:solidFill>
                  <a:srgbClr val="002060"/>
                </a:solidFill>
                <a:latin typeface="Bookman Old Style" pitchFamily="18" charset="0"/>
              </a:rPr>
              <a:t>зі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Bookman Old Style" pitchFamily="18" charset="0"/>
              </a:rPr>
              <a:t>своїми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 наставниками </a:t>
            </a:r>
            <a:r>
              <a:rPr lang="ru-RU" sz="1400" b="1" dirty="0" err="1">
                <a:solidFill>
                  <a:srgbClr val="002060"/>
                </a:solidFill>
                <a:latin typeface="Bookman Old Style" pitchFamily="18" charset="0"/>
              </a:rPr>
              <a:t>поринають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 у </a:t>
            </a:r>
            <a:r>
              <a:rPr lang="ru-RU" sz="1400" b="1" dirty="0" err="1">
                <a:solidFill>
                  <a:srgbClr val="002060"/>
                </a:solidFill>
                <a:latin typeface="Bookman Old Style" pitchFamily="18" charset="0"/>
              </a:rPr>
              <a:t>світ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Bookman Old Style" pitchFamily="18" charset="0"/>
              </a:rPr>
              <a:t>знань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ru-RU" sz="1400" b="1" dirty="0" err="1">
                <a:solidFill>
                  <a:srgbClr val="002060"/>
                </a:solidFill>
                <a:latin typeface="Bookman Old Style" pitchFamily="18" charset="0"/>
              </a:rPr>
              <a:t>граються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Bookman Old Style" pitchFamily="18" charset="0"/>
              </a:rPr>
              <a:t>з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Bookman Old Style" pitchFamily="18" charset="0"/>
              </a:rPr>
              <a:t>захопленням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, охоче </a:t>
            </a:r>
            <a:r>
              <a:rPr lang="ru-RU" sz="1400" b="1" dirty="0" err="1">
                <a:solidFill>
                  <a:srgbClr val="002060"/>
                </a:solidFill>
                <a:latin typeface="Bookman Old Style" pitchFamily="18" charset="0"/>
              </a:rPr>
              <a:t>пізнають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Bookman Old Style" pitchFamily="18" charset="0"/>
              </a:rPr>
              <a:t>навколишній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Bookman Old Style" pitchFamily="18" charset="0"/>
              </a:rPr>
              <a:t>світ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… </a:t>
            </a:r>
          </a:p>
        </p:txBody>
      </p:sp>
      <p:pic>
        <p:nvPicPr>
          <p:cNvPr id="5" name="Рисунок 4" descr="C:\Users\sadik\Desktop\фото на семінар школа\зображення_viber_2021-04-06_14-54-5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6132" y="193431"/>
            <a:ext cx="3763108" cy="3050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3" descr="G:\ДНЗ №2\фото\Изображение 180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930" y="3347466"/>
            <a:ext cx="4015047" cy="3013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sadik\Desktop\Новая папка\IMG-de1cfc6b1c4a905fb3d2bb72e750277f-V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6253" y="2294793"/>
            <a:ext cx="3566255" cy="441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660" y="710575"/>
            <a:ext cx="3711388" cy="83135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uk-UA" sz="1400" b="1" dirty="0">
                <a:latin typeface="Bookman Old Style" pitchFamily="18" charset="0"/>
              </a:rPr>
              <a:t> </a:t>
            </a:r>
            <a:br>
              <a:rPr lang="uk-UA" sz="1400" b="1" dirty="0">
                <a:latin typeface="Bookman Old Style" pitchFamily="18" charset="0"/>
              </a:rPr>
            </a:br>
            <a:r>
              <a:rPr lang="uk-UA" sz="1600" b="1" dirty="0">
                <a:solidFill>
                  <a:srgbClr val="002060"/>
                </a:solidFill>
                <a:latin typeface="Bookman Old Style" pitchFamily="18" charset="0"/>
              </a:rPr>
              <a:t>В закладі створений творчий методичний простір, в якому вирішуються питання змісту та організації освітнього процесу </a:t>
            </a:r>
            <a:br>
              <a:rPr lang="uk-UA" sz="1800" b="1" dirty="0">
                <a:solidFill>
                  <a:srgbClr val="002060"/>
                </a:solidFill>
                <a:latin typeface="Bookman Old Style" pitchFamily="18" charset="0"/>
              </a:rPr>
            </a:br>
            <a:br>
              <a:rPr lang="uk-UA" sz="1800" b="1" dirty="0">
                <a:latin typeface="Bookman Old Style" pitchFamily="18" charset="0"/>
              </a:rPr>
            </a:br>
            <a:r>
              <a:rPr lang="uk-UA" sz="1800" b="1" dirty="0">
                <a:latin typeface="Bookman Old Style" pitchFamily="18" charset="0"/>
              </a:rPr>
              <a:t> </a:t>
            </a:r>
            <a:br>
              <a:rPr lang="uk-UA" sz="1800" b="1" dirty="0">
                <a:latin typeface="Bookman Old Style" pitchFamily="18" charset="0"/>
              </a:rPr>
            </a:br>
            <a:r>
              <a:rPr lang="uk-UA" sz="1800" b="1" dirty="0">
                <a:latin typeface="Bookman Old Style" pitchFamily="18" charset="0"/>
              </a:rPr>
              <a:t> </a:t>
            </a:r>
            <a:endParaRPr lang="ru-RU" sz="1800" b="1" dirty="0">
              <a:latin typeface="Bookman Old Style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878287" y="4953001"/>
            <a:ext cx="3013666" cy="1556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b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8" name="Рисунок 7" descr="C:\Users\sadik\Desktop\Новая папка (2)\IMG-b621eaa89c7c64d157d9be6cc504ad34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1444" y="3820886"/>
            <a:ext cx="4016827" cy="3037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sadik\Downloads\IMG- доця.jpg"/>
          <p:cNvPicPr/>
          <p:nvPr/>
        </p:nvPicPr>
        <p:blipFill>
          <a:blip r:embed="rId3" cstate="print"/>
          <a:srcRect l="-2063" b="10924"/>
          <a:stretch>
            <a:fillRect/>
          </a:stretch>
        </p:blipFill>
        <p:spPr bwMode="auto">
          <a:xfrm>
            <a:off x="4482354" y="212148"/>
            <a:ext cx="4267200" cy="3414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Скругленный прямоугольник 11"/>
          <p:cNvSpPr/>
          <p:nvPr/>
        </p:nvSpPr>
        <p:spPr>
          <a:xfrm>
            <a:off x="231426" y="1608992"/>
            <a:ext cx="3821828" cy="7473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latin typeface="Bookman Old Style" panose="02050604050505020204" pitchFamily="18" charset="0"/>
              </a:rPr>
              <a:t>Чітка організація освітнього процесу, відображення в ній специфіки роботи дошкільного закладу</a:t>
            </a:r>
          </a:p>
          <a:p>
            <a:pPr indent="-342900" algn="ctr"/>
            <a:endParaRPr lang="uk-UA" sz="1200" b="1" dirty="0">
              <a:latin typeface="Bookman Old Style" panose="0205060405050502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4856" y="2497015"/>
            <a:ext cx="3383937" cy="8792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 b="1" dirty="0">
              <a:latin typeface="Bookman Old Style" panose="02050604050505020204" pitchFamily="18" charset="0"/>
            </a:endParaRPr>
          </a:p>
          <a:p>
            <a:pPr algn="ctr"/>
            <a:r>
              <a:rPr lang="uk-UA" sz="1200" b="1" dirty="0">
                <a:latin typeface="Bookman Old Style" panose="02050604050505020204" pitchFamily="18" charset="0"/>
              </a:rPr>
              <a:t>Активний розвиток  інноваційної спрямованості освітнього процесу. Розроблено чітке блочно-тематичне планування </a:t>
            </a:r>
          </a:p>
          <a:p>
            <a:pPr algn="ctr"/>
            <a:endParaRPr lang="uk-UA" sz="1200" b="1" dirty="0">
              <a:latin typeface="Bookman Old Style" panose="02050604050505020204" pitchFamily="18" charset="0"/>
            </a:endParaRPr>
          </a:p>
          <a:p>
            <a:pPr indent="-342900" algn="ctr"/>
            <a:endParaRPr lang="uk-UA" sz="1200" b="1" dirty="0">
              <a:latin typeface="Bookman Old Style" panose="020506040505050202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0541" y="3550954"/>
            <a:ext cx="3321185" cy="6509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-342900" algn="ctr"/>
            <a:r>
              <a:rPr lang="ru-RU" sz="1200" b="1" dirty="0" err="1">
                <a:latin typeface="Bookman Old Style" pitchFamily="18" charset="0"/>
              </a:rPr>
              <a:t>Впровадження</a:t>
            </a:r>
            <a:r>
              <a:rPr lang="ru-RU" sz="1200" b="1" dirty="0">
                <a:latin typeface="Bookman Old Style" pitchFamily="18" charset="0"/>
              </a:rPr>
              <a:t> в практику </a:t>
            </a:r>
            <a:r>
              <a:rPr lang="ru-RU" sz="1200" b="1" dirty="0" err="1">
                <a:latin typeface="Bookman Old Style" pitchFamily="18" charset="0"/>
              </a:rPr>
              <a:t>роботи</a:t>
            </a:r>
            <a:r>
              <a:rPr lang="ru-RU" sz="1200" b="1" dirty="0">
                <a:latin typeface="Bookman Old Style" pitchFamily="18" charset="0"/>
              </a:rPr>
              <a:t> </a:t>
            </a:r>
            <a:r>
              <a:rPr lang="ru-RU" sz="1200" b="1" dirty="0" err="1">
                <a:latin typeface="Bookman Old Style" pitchFamily="18" charset="0"/>
              </a:rPr>
              <a:t>дошкільного</a:t>
            </a:r>
            <a:r>
              <a:rPr lang="ru-RU" sz="1200" b="1" dirty="0">
                <a:latin typeface="Bookman Old Style" pitchFamily="18" charset="0"/>
              </a:rPr>
              <a:t> </a:t>
            </a:r>
            <a:r>
              <a:rPr lang="ru-RU" sz="1200" b="1" dirty="0" err="1">
                <a:latin typeface="Bookman Old Style" pitchFamily="18" charset="0"/>
              </a:rPr>
              <a:t>навчального</a:t>
            </a:r>
            <a:r>
              <a:rPr lang="ru-RU" sz="1200" b="1" dirty="0">
                <a:latin typeface="Bookman Old Style" pitchFamily="18" charset="0"/>
              </a:rPr>
              <a:t> закладу </a:t>
            </a:r>
            <a:r>
              <a:rPr lang="ru-RU" sz="1200" b="1" dirty="0" err="1">
                <a:latin typeface="Bookman Old Style" pitchFamily="18" charset="0"/>
              </a:rPr>
              <a:t>здоров’я</a:t>
            </a:r>
            <a:r>
              <a:rPr lang="ru-RU" sz="1200" b="1" dirty="0">
                <a:latin typeface="Bookman Old Style" pitchFamily="18" charset="0"/>
              </a:rPr>
              <a:t> </a:t>
            </a:r>
            <a:r>
              <a:rPr lang="ru-RU" sz="1200" b="1" dirty="0" err="1">
                <a:latin typeface="Bookman Old Style" pitchFamily="18" charset="0"/>
              </a:rPr>
              <a:t>зберігаючих</a:t>
            </a:r>
            <a:r>
              <a:rPr lang="ru-RU" sz="1200" b="1" dirty="0">
                <a:latin typeface="Bookman Old Style" pitchFamily="18" charset="0"/>
              </a:rPr>
              <a:t> </a:t>
            </a:r>
            <a:r>
              <a:rPr lang="ru-RU" sz="1200" b="1" dirty="0" err="1">
                <a:latin typeface="Bookman Old Style" pitchFamily="18" charset="0"/>
              </a:rPr>
              <a:t>технологій</a:t>
            </a:r>
            <a:endParaRPr lang="uk-UA" sz="1200" b="1" dirty="0">
              <a:latin typeface="Bookman Old Style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5708" y="4492870"/>
            <a:ext cx="3383937" cy="7833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uk-UA" sz="1200" b="1" dirty="0">
                <a:latin typeface="Bookman Old Style" panose="02050604050505020204" pitchFamily="18" charset="0"/>
              </a:rPr>
              <a:t>Участь і організація семінарів, конференцій,  майстер-класів та інших форм роботи)</a:t>
            </a:r>
          </a:p>
          <a:p>
            <a:pPr indent="-342900" algn="ctr"/>
            <a:endParaRPr lang="uk-UA" sz="1200" b="1" dirty="0">
              <a:latin typeface="Bookman Old Style" panose="020506040505050202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1055" y="5521468"/>
            <a:ext cx="3383937" cy="64193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uk-UA" sz="1200" b="1" dirty="0">
                <a:latin typeface="Bookman Old Style" panose="02050604050505020204" pitchFamily="18" charset="0"/>
              </a:rPr>
              <a:t>Високий рівень професійної компетентності педагогічного персоналу</a:t>
            </a:r>
          </a:p>
          <a:p>
            <a:pPr indent="-342900" algn="ctr"/>
            <a:endParaRPr lang="uk-UA" sz="1200" b="1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833197" y="369023"/>
            <a:ext cx="5350326" cy="913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ial Black" pitchFamily="34" charset="0"/>
              </a:rPr>
              <a:t>Кількісно-якісний склад педагогічного колективу</a:t>
            </a:r>
            <a:endParaRPr lang="ru-RU" sz="1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543424051"/>
              </p:ext>
            </p:extLst>
          </p:nvPr>
        </p:nvGraphicFramePr>
        <p:xfrm>
          <a:off x="-114299" y="1397976"/>
          <a:ext cx="3894992" cy="280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229249391"/>
              </p:ext>
            </p:extLst>
          </p:nvPr>
        </p:nvGraphicFramePr>
        <p:xfrm>
          <a:off x="733425" y="3909862"/>
          <a:ext cx="4457700" cy="2725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125897254"/>
              </p:ext>
            </p:extLst>
          </p:nvPr>
        </p:nvGraphicFramePr>
        <p:xfrm>
          <a:off x="4067736" y="1343887"/>
          <a:ext cx="4762500" cy="318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104" y="198665"/>
            <a:ext cx="7886700" cy="1125799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Bookman Old Style" pitchFamily="18" charset="0"/>
              </a:rPr>
              <a:t>Створення умов для дітей з особливими освітніми потребами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7104" y="1105388"/>
            <a:ext cx="7886700" cy="224741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dirty="0"/>
              <a:t>Ф</a:t>
            </a:r>
            <a:r>
              <a:rPr lang="uk-UA" sz="1800" dirty="0">
                <a:solidFill>
                  <a:prstClr val="black"/>
                </a:solidFill>
                <a:latin typeface="Bookman Old Style" pitchFamily="18" charset="0"/>
              </a:rPr>
              <a:t>ункціонують 3 і</a:t>
            </a:r>
            <a:r>
              <a:rPr lang="uk-UA" sz="1800" dirty="0">
                <a:latin typeface="Bookman Old Style" pitchFamily="18" charset="0"/>
              </a:rPr>
              <a:t>нклюзивних групи (5 дітей за інклюзивною формою навчання).</a:t>
            </a:r>
          </a:p>
          <a:p>
            <a:pPr marL="0" algn="ctr">
              <a:spcBef>
                <a:spcPts val="0"/>
              </a:spcBef>
            </a:pPr>
            <a:r>
              <a:rPr lang="uk-UA" sz="1800" dirty="0">
                <a:latin typeface="Bookman Old Style" pitchFamily="18" charset="0"/>
              </a:rPr>
              <a:t>Надаються послуги спеціалістами згідно рекомендацій </a:t>
            </a:r>
            <a:r>
              <a:rPr lang="uk-UA" sz="1800" dirty="0" err="1">
                <a:latin typeface="Bookman Old Style" pitchFamily="18" charset="0"/>
              </a:rPr>
              <a:t>ІРЦ</a:t>
            </a:r>
            <a:r>
              <a:rPr lang="uk-UA" sz="1800" dirty="0">
                <a:latin typeface="Bookman Old Style" pitchFamily="18" charset="0"/>
              </a:rPr>
              <a:t>.</a:t>
            </a:r>
          </a:p>
          <a:p>
            <a:pPr marL="0" algn="ctr">
              <a:spcBef>
                <a:spcPts val="0"/>
              </a:spcBef>
            </a:pPr>
            <a:r>
              <a:rPr lang="uk-UA" sz="1800" dirty="0">
                <a:latin typeface="Bookman Old Style" pitchFamily="18" charset="0"/>
              </a:rPr>
              <a:t>Відмічаємо позитивну динаміку в розвитку дітей.</a:t>
            </a:r>
          </a:p>
          <a:p>
            <a:pPr marL="0" algn="ctr">
              <a:spcBef>
                <a:spcPts val="0"/>
              </a:spcBef>
            </a:pPr>
            <a:r>
              <a:rPr lang="uk-UA" sz="1800" dirty="0">
                <a:latin typeface="Bookman Old Style" pitchFamily="18" charset="0"/>
              </a:rPr>
              <a:t>Обладнано ресурсну кімнату для проведення </a:t>
            </a:r>
            <a:r>
              <a:rPr lang="uk-UA" sz="1800" dirty="0" err="1">
                <a:latin typeface="Bookman Old Style" pitchFamily="18" charset="0"/>
              </a:rPr>
              <a:t>корекційно-розвиткових</a:t>
            </a:r>
            <a:r>
              <a:rPr lang="uk-UA" sz="1800" dirty="0">
                <a:latin typeface="Bookman Old Style" pitchFamily="18" charset="0"/>
              </a:rPr>
              <a:t> занять фахівцями.</a:t>
            </a:r>
          </a:p>
          <a:p>
            <a:endParaRPr lang="ru-RU" dirty="0"/>
          </a:p>
        </p:txBody>
      </p:sp>
      <p:pic>
        <p:nvPicPr>
          <p:cNvPr id="4" name="Picture 2" descr="C:\Users\sadik\Desktop\кори\IMG-9dee47a40a78379d88d2feeabb7082e0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91321"/>
            <a:ext cx="4351266" cy="3534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sadik\Desktop\кори\IMG-db56407b3b4fe08c16e8c7e526aa890e-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0454" y="3103685"/>
            <a:ext cx="4372372" cy="3305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1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2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3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481" y="400296"/>
            <a:ext cx="7886700" cy="1325563"/>
          </a:xfrm>
        </p:spPr>
        <p:txBody>
          <a:bodyPr>
            <a:normAutofit/>
          </a:bodyPr>
          <a:lstStyle/>
          <a:p>
            <a:pPr marL="171450" lvl="0" indent="-171450" algn="ctr">
              <a:spcBef>
                <a:spcPts val="750"/>
              </a:spcBef>
            </a:pP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  <a:ea typeface="+mn-ea"/>
                <a:cs typeface="+mn-cs"/>
              </a:rPr>
              <a:t>З 2002 року в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  <a:ea typeface="+mn-ea"/>
                <a:cs typeface="+mn-cs"/>
              </a:rPr>
              <a:t>закладі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  <a:ea typeface="+mn-ea"/>
                <a:cs typeface="+mn-cs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  <a:ea typeface="+mn-ea"/>
                <a:cs typeface="+mn-cs"/>
              </a:rPr>
              <a:t>дошкільної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  <a:ea typeface="+mn-ea"/>
                <a:cs typeface="+mn-cs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  <a:ea typeface="+mn-ea"/>
                <a:cs typeface="+mn-cs"/>
              </a:rPr>
              <a:t>освіти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  <a:ea typeface="+mn-ea"/>
                <a:cs typeface="+mn-cs"/>
              </a:rPr>
              <a:t> №2 </a:t>
            </a:r>
            <a:br>
              <a:rPr lang="ru-RU" sz="2000" b="1" dirty="0">
                <a:solidFill>
                  <a:srgbClr val="002060"/>
                </a:solidFill>
                <a:latin typeface="Bookman Old Style" pitchFamily="18" charset="0"/>
                <a:ea typeface="+mn-ea"/>
                <a:cs typeface="+mn-cs"/>
              </a:rPr>
            </a:b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  <a:ea typeface="+mn-ea"/>
                <a:cs typeface="+mn-cs"/>
              </a:rPr>
              <a:t>функціонують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  <a:ea typeface="+mn-ea"/>
                <a:cs typeface="+mn-cs"/>
              </a:rPr>
              <a:t> 3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  <a:ea typeface="+mn-ea"/>
                <a:cs typeface="+mn-cs"/>
              </a:rPr>
              <a:t>групи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  <a:ea typeface="+mn-ea"/>
                <a:cs typeface="+mn-cs"/>
              </a:rPr>
              <a:t> для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  <a:ea typeface="+mn-ea"/>
                <a:cs typeface="+mn-cs"/>
              </a:rPr>
              <a:t>дітей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  <a:ea typeface="+mn-ea"/>
                <a:cs typeface="+mn-cs"/>
              </a:rPr>
              <a:t> з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  <a:ea typeface="+mn-ea"/>
                <a:cs typeface="+mn-cs"/>
              </a:rPr>
              <a:t>порушенням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  <a:ea typeface="+mn-ea"/>
                <a:cs typeface="+mn-cs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  <a:ea typeface="+mn-ea"/>
                <a:cs typeface="+mn-cs"/>
              </a:rPr>
              <a:t>зору</a:t>
            </a:r>
            <a:endParaRPr lang="en-US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953" y="1591408"/>
            <a:ext cx="8317523" cy="470388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>
                <a:latin typeface="Bookman Old Style" pitchFamily="18" charset="0"/>
              </a:rPr>
              <a:t>  Комплектування цих груп відбувається згідно наказу МОН України, МОЗ України від 27.03.2006 №240/165 про «Порядок  комплектування дошкільних навчальних закладів (груп) </a:t>
            </a:r>
            <a:r>
              <a:rPr lang="uk-UA" dirty="0" err="1">
                <a:latin typeface="Bookman Old Style" pitchFamily="18" charset="0"/>
              </a:rPr>
              <a:t>компенсуючого</a:t>
            </a:r>
            <a:r>
              <a:rPr lang="uk-UA" dirty="0">
                <a:latin typeface="Bookman Old Style" pitchFamily="18" charset="0"/>
              </a:rPr>
              <a:t> типу» та наказу №128 від 20.02.2002 «Про затвердження Нормативів наповнюваності груп дошкільних навчальних закладів (ясел-садків) </a:t>
            </a:r>
            <a:r>
              <a:rPr lang="uk-UA" dirty="0" err="1">
                <a:latin typeface="Bookman Old Style" pitchFamily="18" charset="0"/>
              </a:rPr>
              <a:t>компенсуючого</a:t>
            </a:r>
            <a:r>
              <a:rPr lang="uk-UA" dirty="0">
                <a:latin typeface="Bookman Old Style" pitchFamily="18" charset="0"/>
              </a:rPr>
              <a:t> типу, класів спеціальних загальноосвітніх шкіл (шкіл-інтернатів), груп подовженого дня і виховних груп загальноосвітніх навчальних закладів усіх типів та Порядку поділу класів на групи при вивченні окремих предметів у загальноосвітніх навчальних закладах», від 06.023.2002 №229/6517.  </a:t>
            </a:r>
            <a:endParaRPr lang="ru-RU" dirty="0">
              <a:latin typeface="Bookman Old Style" pitchFamily="18" charset="0"/>
            </a:endParaRPr>
          </a:p>
          <a:p>
            <a:pPr algn="just"/>
            <a:r>
              <a:rPr lang="uk-UA" dirty="0">
                <a:latin typeface="Bookman Old Style" pitchFamily="18" charset="0"/>
              </a:rPr>
              <a:t>В додатку 1 до вказаного наказу передбачено, що наповнюваність не повинна перевищувати 10 дітей.</a:t>
            </a:r>
            <a:endParaRPr lang="ru-RU" dirty="0">
              <a:latin typeface="Bookman Old Style" pitchFamily="18" charset="0"/>
            </a:endParaRPr>
          </a:p>
          <a:p>
            <a:pPr algn="ctr">
              <a:buNone/>
            </a:pPr>
            <a:r>
              <a:rPr lang="uk-UA" b="1" dirty="0">
                <a:latin typeface="Bookman Old Style" pitchFamily="18" charset="0"/>
              </a:rPr>
              <a:t>На даний час в спеціальних групах:</a:t>
            </a:r>
            <a:endParaRPr lang="ru-RU" b="1" dirty="0">
              <a:latin typeface="Bookman Old Style" pitchFamily="18" charset="0"/>
            </a:endParaRPr>
          </a:p>
          <a:p>
            <a:pPr algn="ctr">
              <a:buNone/>
            </a:pPr>
            <a:r>
              <a:rPr lang="uk-UA" dirty="0">
                <a:latin typeface="Bookman Old Style" pitchFamily="18" charset="0"/>
              </a:rPr>
              <a:t>- молодший дошкільний вік – 10 дітей;</a:t>
            </a:r>
            <a:endParaRPr lang="ru-RU" dirty="0">
              <a:latin typeface="Bookman Old Style" pitchFamily="18" charset="0"/>
            </a:endParaRPr>
          </a:p>
          <a:p>
            <a:pPr algn="ctr">
              <a:buNone/>
            </a:pPr>
            <a:r>
              <a:rPr lang="uk-UA" dirty="0">
                <a:latin typeface="Bookman Old Style" pitchFamily="18" charset="0"/>
              </a:rPr>
              <a:t>- середній дошкільний вік – 10 дітей;</a:t>
            </a:r>
            <a:endParaRPr lang="ru-RU" dirty="0">
              <a:latin typeface="Bookman Old Style" pitchFamily="18" charset="0"/>
            </a:endParaRPr>
          </a:p>
          <a:p>
            <a:pPr algn="ctr">
              <a:buNone/>
            </a:pPr>
            <a:r>
              <a:rPr lang="uk-UA" dirty="0">
                <a:latin typeface="Bookman Old Style" pitchFamily="18" charset="0"/>
              </a:rPr>
              <a:t>- старший дошкільний вік – 11 дітей.</a:t>
            </a:r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06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8140" y="1033597"/>
            <a:ext cx="3676002" cy="55781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latin typeface="Bookman Old Style" panose="02050604050505020204" pitchFamily="18" charset="0"/>
              </a:rPr>
              <a:t>Наявність офтальмологічного кабінету</a:t>
            </a:r>
          </a:p>
          <a:p>
            <a:pPr indent="-342900" algn="ctr"/>
            <a:endParaRPr lang="uk-UA" sz="1200" dirty="0">
              <a:latin typeface="Bookman Old Style" panose="02050604050505020204" pitchFamily="18" charset="0"/>
            </a:endParaRPr>
          </a:p>
        </p:txBody>
      </p:sp>
      <p:pic>
        <p:nvPicPr>
          <p:cNvPr id="6" name="Рисунок 5" descr="C:\Users\sadik\Desktop\IMG- квыточка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8765" y="3164299"/>
            <a:ext cx="4290670" cy="3740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sadik\Desktop\IMG- бывызыотренер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706" y="3525716"/>
            <a:ext cx="3800718" cy="3156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sadik\Desktop\IMG-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1629" y="264847"/>
            <a:ext cx="3942650" cy="295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30555" y="1729229"/>
            <a:ext cx="3676002" cy="51280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latin typeface="Bookman Old Style" panose="02050604050505020204" pitchFamily="18" charset="0"/>
              </a:rPr>
              <a:t>Сестра медична виконує призначення лікаря </a:t>
            </a:r>
          </a:p>
          <a:p>
            <a:pPr indent="-342900" algn="ctr"/>
            <a:endParaRPr lang="uk-UA" sz="1200" dirty="0">
              <a:latin typeface="Bookman Old Style" panose="0205060405050502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4178" y="2379416"/>
            <a:ext cx="3676002" cy="6187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>
                <a:latin typeface="Bookman Old Style" panose="02050604050505020204" pitchFamily="18" charset="0"/>
              </a:rPr>
              <a:t> </a:t>
            </a:r>
            <a:r>
              <a:rPr lang="uk-UA" sz="1200" b="1" dirty="0">
                <a:latin typeface="Bookman Old Style" panose="02050604050505020204" pitchFamily="18" charset="0"/>
              </a:rPr>
              <a:t>Інформована згода батьків на проведення занять на тренажерах </a:t>
            </a:r>
          </a:p>
          <a:p>
            <a:pPr indent="-342900" algn="ctr"/>
            <a:endParaRPr lang="uk-UA" sz="1200" dirty="0">
              <a:latin typeface="Bookman Old Style" panose="020506040505050202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4694" y="3129691"/>
            <a:ext cx="3676002" cy="6187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-342900" algn="ctr"/>
            <a:r>
              <a:rPr lang="uk-UA" sz="1200" b="1" dirty="0">
                <a:latin typeface="Bookman Old Style" panose="02050604050505020204" pitchFamily="18" charset="0"/>
              </a:rPr>
              <a:t>Щоквартальний технічний огляд обладнання (на волонтерських засадах).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9170" y="297287"/>
            <a:ext cx="3676002" cy="6187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-342900" algn="ctr"/>
            <a:r>
              <a:rPr lang="uk-UA" sz="1200" b="1" dirty="0">
                <a:latin typeface="Bookman Old Style" panose="02050604050505020204" pitchFamily="18" charset="0"/>
              </a:rPr>
              <a:t>Маємо досвід, напрацювання, досягнення.</a:t>
            </a:r>
          </a:p>
        </p:txBody>
      </p:sp>
    </p:spTree>
    <p:extLst>
      <p:ext uri="{BB962C8B-B14F-4D97-AF65-F5344CB8AC3E}">
        <p14:creationId xmlns:p14="http://schemas.microsoft.com/office/powerpoint/2010/main" val="391058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sadik\Desktop\кори\IMG-2b7b1205a423f9b05eda2881f58d7aae-V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0261" y="202224"/>
            <a:ext cx="4106008" cy="2901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sadik\Desktop\кори\IMG-707a74d9d5d5c4002428fbdf42faaf57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471" y="195822"/>
            <a:ext cx="4081514" cy="2907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287601" y="3604723"/>
            <a:ext cx="4568797" cy="25600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1400" dirty="0">
                <a:latin typeface="Bookman Old Style" panose="02050604050505020204" pitchFamily="18" charset="0"/>
              </a:rPr>
              <a:t>Впроваджуємо систему безпечного харчування НАССР.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В наявності необхідне </a:t>
            </a:r>
            <a:r>
              <a:rPr kumimoji="0" lang="uk-UA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обладнанння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, все в робочому стані.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Встановлено заземлення.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algn="ctr" defTabSz="6858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uk-UA" sz="1400" dirty="0">
                <a:latin typeface="Bookman Old Style" panose="02050604050505020204" pitchFamily="18" charset="0"/>
              </a:rPr>
              <a:t>Документація ведеться згідно вимог.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9A494AE-1DC4-4D10-815E-21B501A7E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dik\Desktop\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1812" y="237392"/>
            <a:ext cx="4290779" cy="3165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sadik\Desktop\кори\IMG-9a4c89637ffa7cbfb95100a44ef1afce-V.jpg"/>
          <p:cNvPicPr/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34108" y="211013"/>
            <a:ext cx="3833445" cy="3174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sadik\Desktop\кори\IMG-422526049b7263d623d0cd85d3830d42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7170" y="3683978"/>
            <a:ext cx="4237892" cy="2901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IMG-9a2687c86a20f1560a07ddb40b031950-V"/>
          <p:cNvPicPr>
            <a:picLocks noChangeAspect="1" noChangeArrowheads="1"/>
          </p:cNvPicPr>
          <p:nvPr/>
        </p:nvPicPr>
        <p:blipFill>
          <a:blip r:embed="rId5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9" r="8702"/>
          <a:stretch>
            <a:fillRect/>
          </a:stretch>
        </p:blipFill>
        <p:spPr bwMode="auto">
          <a:xfrm>
            <a:off x="147544" y="3625475"/>
            <a:ext cx="4186478" cy="3018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sadik\Desktop\кори\IMG-beb94218fbe7e1c122b9c1a5304f5927-V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75810" y="2035507"/>
            <a:ext cx="3947746" cy="2927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:\ДНЗ №2\1\IMG_20191120_12453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41" y="3468199"/>
            <a:ext cx="4310644" cy="3038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:\ДНЗ №2\1\IMG_20191120_1227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2007"/>
            <a:ext cx="4387362" cy="3065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G:\ДНЗ №2\1\IMG_20191120_1244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5963" y="219808"/>
            <a:ext cx="4387360" cy="3050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G:\ДНЗ №2\1\IMG_20191120_1232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7354" y="3440207"/>
            <a:ext cx="4477352" cy="3055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198702" y="2956331"/>
            <a:ext cx="2147022" cy="10559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lang="uk-UA" sz="1200" b="1" i="1" dirty="0">
                <a:latin typeface="Bookman Old Style" panose="02050604050505020204" pitchFamily="18" charset="0"/>
              </a:rPr>
              <a:t>Групові приміщення забезпечені  меблями та ігровим обладнанням, мають сучасний </a:t>
            </a:r>
            <a:r>
              <a:rPr lang="uk-UA" sz="1200" b="1" i="1" dirty="0" err="1">
                <a:latin typeface="Bookman Old Style" panose="02050604050505020204" pitchFamily="18" charset="0"/>
              </a:rPr>
              <a:t>інтер</a:t>
            </a:r>
            <a:r>
              <a:rPr lang="en-US" sz="1200" b="1" i="1" dirty="0">
                <a:latin typeface="Bookman Old Style" panose="02050604050505020204" pitchFamily="18" charset="0"/>
              </a:rPr>
              <a:t>’</a:t>
            </a:r>
            <a:r>
              <a:rPr lang="uk-UA" sz="1200" b="1" i="1" dirty="0" err="1">
                <a:latin typeface="Bookman Old Style" panose="02050604050505020204" pitchFamily="18" charset="0"/>
              </a:rPr>
              <a:t>єр</a:t>
            </a:r>
            <a:r>
              <a:rPr lang="uk-UA" sz="1200" b="1" i="1" dirty="0">
                <a:latin typeface="Bookman Old Style" panose="02050604050505020204" pitchFamily="18" charset="0"/>
              </a:rPr>
              <a:t> 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3406</TotalTime>
  <Words>549</Words>
  <Application>Microsoft Office PowerPoint</Application>
  <PresentationFormat>Экран (4:3)</PresentationFormat>
  <Paragraphs>64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Bookman Old Style</vt:lpstr>
      <vt:lpstr>Calibri</vt:lpstr>
      <vt:lpstr>Calibri Light</vt:lpstr>
      <vt:lpstr>Monotype Corsiva</vt:lpstr>
      <vt:lpstr>Тема Office</vt:lpstr>
      <vt:lpstr>Педагогічних працівників: 29</vt:lpstr>
      <vt:lpstr>  В закладі створений творчий методичний простір, в якому вирішуються питання змісту та організації освітнього процесу      </vt:lpstr>
      <vt:lpstr>Кількісно-якісний склад педагогічного колективу</vt:lpstr>
      <vt:lpstr>Створення умов для дітей з особливими освітніми потребами</vt:lpstr>
      <vt:lpstr>З 2002 року в закладі дошкільної освіти №2  функціонують 3 групи для дітей з порушенням зору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Практичний психолог здійснює супровід дошкільників з моменту адаптації  до нових умов і до готовності дітей до навчання в школі </vt:lpstr>
      <vt:lpstr>Презентация PowerPoint</vt:lpstr>
      <vt:lpstr>Презентация PowerPoint</vt:lpstr>
      <vt:lpstr>Презентация PowerPoint</vt:lpstr>
      <vt:lpstr>Де чути гамір і дзвінкий веселий сміх, Де граються дорослі і малі, Де вчать, виховують в любові дітвору- У нашому дитячому садку!</vt:lpstr>
      <vt:lpstr>Дошкільнята разом зі своїми наставниками поринають у світ знань, граються з захопленням, охоче пізнають навколишній світ…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Пользователь</cp:lastModifiedBy>
  <cp:revision>344</cp:revision>
  <dcterms:created xsi:type="dcterms:W3CDTF">2014-11-21T11:00:06Z</dcterms:created>
  <dcterms:modified xsi:type="dcterms:W3CDTF">2022-04-27T07:19:20Z</dcterms:modified>
</cp:coreProperties>
</file>